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9" r:id="rId2"/>
    <p:sldId id="271" r:id="rId3"/>
    <p:sldId id="272" r:id="rId4"/>
    <p:sldId id="27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4" r:id="rId18"/>
    <p:sldId id="277" r:id="rId19"/>
    <p:sldId id="275" r:id="rId20"/>
    <p:sldId id="276" r:id="rId21"/>
    <p:sldId id="278"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5" d="100"/>
          <a:sy n="115" d="100"/>
        </p:scale>
        <p:origin x="1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9/23/2024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9/23/2024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9/23/2024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A87A34-81AB-432B-8DAE-1953F412C126}" type="datetimeFigureOut">
              <a:rPr lang="en-US" dirty="0"/>
              <a:t>9/23/2024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1410" y="3073397"/>
            <a:ext cx="4878391" cy="27178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073397"/>
            <a:ext cx="4875210" cy="27178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9/23/2024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9/23/2024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urnitin.com/" TargetMode="External"/><Relationship Id="rId2" Type="http://schemas.openxmlformats.org/officeDocument/2006/relationships/hyperlink" Target="http://www.ithenticat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668386" y="357448"/>
            <a:ext cx="8254538" cy="7017306"/>
          </a:xfrm>
          <a:prstGeom prst="rect">
            <a:avLst/>
          </a:prstGeom>
          <a:noFill/>
        </p:spPr>
        <p:txBody>
          <a:bodyPr wrap="square" rtlCol="0">
            <a:spAutoFit/>
          </a:bodyPr>
          <a:lstStyle/>
          <a:p>
            <a:pPr algn="just"/>
            <a:r>
              <a:rPr lang="tr-TR" b="1" dirty="0">
                <a:solidFill>
                  <a:schemeClr val="bg1"/>
                </a:solidFill>
              </a:rPr>
              <a:t>Değerli Öğretim </a:t>
            </a:r>
            <a:r>
              <a:rPr lang="tr-TR" b="1" dirty="0" smtClean="0">
                <a:solidFill>
                  <a:schemeClr val="bg1"/>
                </a:solidFill>
              </a:rPr>
              <a:t>Üyesi;</a:t>
            </a:r>
          </a:p>
          <a:p>
            <a:pPr algn="just"/>
            <a:r>
              <a:rPr lang="tr-TR" dirty="0" err="1" smtClean="0">
                <a:solidFill>
                  <a:schemeClr val="bg1"/>
                </a:solidFill>
              </a:rPr>
              <a:t>Turnitin</a:t>
            </a:r>
            <a:r>
              <a:rPr lang="tr-TR" dirty="0" smtClean="0">
                <a:solidFill>
                  <a:schemeClr val="bg1"/>
                </a:solidFill>
              </a:rPr>
              <a:t> </a:t>
            </a:r>
            <a:r>
              <a:rPr lang="tr-TR" dirty="0">
                <a:solidFill>
                  <a:schemeClr val="bg1"/>
                </a:solidFill>
              </a:rPr>
              <a:t>ve </a:t>
            </a:r>
            <a:r>
              <a:rPr lang="tr-TR" dirty="0" err="1" smtClean="0">
                <a:solidFill>
                  <a:schemeClr val="bg1"/>
                </a:solidFill>
              </a:rPr>
              <a:t>iTenticate</a:t>
            </a:r>
            <a:r>
              <a:rPr lang="tr-TR" dirty="0" smtClean="0">
                <a:solidFill>
                  <a:schemeClr val="bg1"/>
                </a:solidFill>
              </a:rPr>
              <a:t> benzerlik raporlama programları öğrenciler </a:t>
            </a:r>
            <a:r>
              <a:rPr lang="tr-TR" dirty="0">
                <a:solidFill>
                  <a:schemeClr val="bg1"/>
                </a:solidFill>
              </a:rPr>
              <a:t>ile eğitimcileri aynı platformda buluşturan, belgelerin orijinalite kontrollerinin yapılmasını, eğitimcilerin bu belgeleri </a:t>
            </a:r>
            <a:r>
              <a:rPr lang="tr-TR" dirty="0" err="1">
                <a:solidFill>
                  <a:schemeClr val="bg1"/>
                </a:solidFill>
              </a:rPr>
              <a:t>notlandırmasını</a:t>
            </a:r>
            <a:r>
              <a:rPr lang="tr-TR" dirty="0">
                <a:solidFill>
                  <a:schemeClr val="bg1"/>
                </a:solidFill>
              </a:rPr>
              <a:t> sağlayan dünyanın en önde gelen yazılımlarındandır. İlgili programlar, zengin geri bildirim sağlayarak ve intihali önleyerek öğrencilerin yazım yeteneklerini geliştirmektedir. Belirli bir zaman aralığında orijinal yazımı teşvik eder. Günümüz eğitimcileri ve yöneticileri öğrencilerin bilgiyi doğru, düşünerek ve yasal bir şekilde kullanmalarını teşvik etmeye çalışmaktadır. Milyarlarca internet kaynağına erişilebilirlik sayesinde öğrenciler, bir kaynağın tüm paragraflarını bir saniyede kopyalayıp yapıştırabilmektedir. Bu, performans ve değerlendirmelere yapılan vurgu ile birleşince, öğrenci araştırma ve makalelerinde orijinal olmayan içerik kullanımının artmasına sebep olmaktadır</a:t>
            </a:r>
            <a:r>
              <a:rPr lang="tr-TR" dirty="0" smtClean="0">
                <a:solidFill>
                  <a:schemeClr val="bg1"/>
                </a:solidFill>
              </a:rPr>
              <a:t>.</a:t>
            </a:r>
          </a:p>
          <a:p>
            <a:pPr algn="just"/>
            <a:endParaRPr lang="tr-TR" dirty="0">
              <a:solidFill>
                <a:schemeClr val="bg1"/>
              </a:solidFill>
            </a:endParaRPr>
          </a:p>
          <a:p>
            <a:pPr algn="just"/>
            <a:r>
              <a:rPr lang="tr-TR" dirty="0" smtClean="0">
                <a:solidFill>
                  <a:schemeClr val="bg1"/>
                </a:solidFill>
              </a:rPr>
              <a:t>Programların ücretsiz olarak kullanımı ile tüm soru/ sorunlarınız için Başkanlığımız ile iletişime geçebilirsiniz.</a:t>
            </a:r>
          </a:p>
          <a:p>
            <a:pPr algn="just"/>
            <a:endParaRPr lang="tr-TR" dirty="0">
              <a:solidFill>
                <a:schemeClr val="bg1"/>
              </a:solidFill>
            </a:endParaRPr>
          </a:p>
          <a:p>
            <a:pPr algn="just"/>
            <a:r>
              <a:rPr lang="tr-TR" dirty="0" smtClean="0"/>
              <a:t>Kütüphane ve Dokümantasyon Daire Başkanlığı </a:t>
            </a:r>
            <a:endParaRPr lang="tr-TR" dirty="0"/>
          </a:p>
          <a:p>
            <a:pPr algn="just"/>
            <a:r>
              <a:rPr lang="tr-TR" dirty="0" smtClean="0"/>
              <a:t>Bil. </a:t>
            </a:r>
            <a:r>
              <a:rPr lang="tr-TR" dirty="0" err="1" smtClean="0"/>
              <a:t>İşlt</a:t>
            </a:r>
            <a:r>
              <a:rPr lang="tr-TR" dirty="0" smtClean="0"/>
              <a:t>. Hakan CEYLAN</a:t>
            </a:r>
          </a:p>
          <a:p>
            <a:pPr algn="just"/>
            <a:r>
              <a:rPr lang="tr-TR" dirty="0" smtClean="0"/>
              <a:t>274 260 00 43/ 13 57</a:t>
            </a:r>
          </a:p>
          <a:p>
            <a:pPr algn="just"/>
            <a:r>
              <a:rPr lang="tr-TR" dirty="0" smtClean="0"/>
              <a:t>Görev Yeri; Lisansüstü Eğitim Enstitüsü Müdürlüğü </a:t>
            </a:r>
            <a:endParaRPr lang="tr-TR" dirty="0"/>
          </a:p>
          <a:p>
            <a:pPr algn="just"/>
            <a:endParaRPr lang="tr-TR" dirty="0">
              <a:solidFill>
                <a:schemeClr val="bg1"/>
              </a:solidFill>
            </a:endParaRPr>
          </a:p>
          <a:p>
            <a:endParaRPr lang="tr-TR" dirty="0">
              <a:solidFill>
                <a:schemeClr val="bg1"/>
              </a:solidFill>
            </a:endParaRPr>
          </a:p>
          <a:p>
            <a:endParaRPr lang="tr-TR" dirty="0" smtClean="0">
              <a:solidFill>
                <a:schemeClr val="bg1"/>
              </a:solidFill>
            </a:endParaRPr>
          </a:p>
          <a:p>
            <a:endParaRPr lang="tr-TR" dirty="0">
              <a:solidFill>
                <a:schemeClr val="bg1"/>
              </a:solidFill>
            </a:endParaRPr>
          </a:p>
          <a:p>
            <a:r>
              <a:rPr lang="tr-TR" dirty="0" smtClean="0">
                <a:solidFill>
                  <a:schemeClr val="bg1"/>
                </a:solidFill>
              </a:rPr>
              <a:t>   </a:t>
            </a:r>
            <a:endParaRPr lang="tr-TR" dirty="0">
              <a:solidFill>
                <a:schemeClr val="bg1"/>
              </a:solidFill>
            </a:endParaRPr>
          </a:p>
        </p:txBody>
      </p:sp>
    </p:spTree>
    <p:extLst>
      <p:ext uri="{BB962C8B-B14F-4D97-AF65-F5344CB8AC3E}">
        <p14:creationId xmlns:p14="http://schemas.microsoft.com/office/powerpoint/2010/main" val="49962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129" y="518679"/>
            <a:ext cx="10058400" cy="4654570"/>
          </a:xfrm>
          <a:prstGeom prst="rect">
            <a:avLst/>
          </a:prstGeom>
        </p:spPr>
      </p:pic>
    </p:spTree>
    <p:extLst>
      <p:ext uri="{BB962C8B-B14F-4D97-AF65-F5344CB8AC3E}">
        <p14:creationId xmlns:p14="http://schemas.microsoft.com/office/powerpoint/2010/main" val="2962080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565" y="506154"/>
            <a:ext cx="10095490" cy="5493813"/>
          </a:xfrm>
          <a:prstGeom prst="rect">
            <a:avLst/>
          </a:prstGeom>
        </p:spPr>
      </p:pic>
    </p:spTree>
    <p:extLst>
      <p:ext uri="{BB962C8B-B14F-4D97-AF65-F5344CB8AC3E}">
        <p14:creationId xmlns:p14="http://schemas.microsoft.com/office/powerpoint/2010/main" val="3232578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669" y="491818"/>
            <a:ext cx="9895074" cy="5459961"/>
          </a:xfrm>
          <a:prstGeom prst="rect">
            <a:avLst/>
          </a:prstGeom>
        </p:spPr>
      </p:pic>
    </p:spTree>
    <p:extLst>
      <p:ext uri="{BB962C8B-B14F-4D97-AF65-F5344CB8AC3E}">
        <p14:creationId xmlns:p14="http://schemas.microsoft.com/office/powerpoint/2010/main" val="4027113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57" y="479292"/>
            <a:ext cx="7841292" cy="5782451"/>
          </a:xfrm>
          <a:prstGeom prst="rect">
            <a:avLst/>
          </a:prstGeom>
        </p:spPr>
      </p:pic>
    </p:spTree>
    <p:extLst>
      <p:ext uri="{BB962C8B-B14F-4D97-AF65-F5344CB8AC3E}">
        <p14:creationId xmlns:p14="http://schemas.microsoft.com/office/powerpoint/2010/main" val="776547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969" y="474127"/>
            <a:ext cx="9695144" cy="5888969"/>
          </a:xfrm>
          <a:prstGeom prst="rect">
            <a:avLst/>
          </a:prstGeom>
        </p:spPr>
      </p:pic>
    </p:spTree>
    <p:extLst>
      <p:ext uri="{BB962C8B-B14F-4D97-AF65-F5344CB8AC3E}">
        <p14:creationId xmlns:p14="http://schemas.microsoft.com/office/powerpoint/2010/main" val="869253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813" y="535512"/>
            <a:ext cx="9895560" cy="5187584"/>
          </a:xfrm>
          <a:prstGeom prst="rect">
            <a:avLst/>
          </a:prstGeom>
        </p:spPr>
      </p:pic>
    </p:spTree>
    <p:extLst>
      <p:ext uri="{BB962C8B-B14F-4D97-AF65-F5344CB8AC3E}">
        <p14:creationId xmlns:p14="http://schemas.microsoft.com/office/powerpoint/2010/main" val="247328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544" y="770634"/>
            <a:ext cx="9949239" cy="5134510"/>
          </a:xfrm>
          <a:prstGeom prst="rect">
            <a:avLst/>
          </a:prstGeom>
        </p:spPr>
      </p:pic>
    </p:spTree>
    <p:extLst>
      <p:ext uri="{BB962C8B-B14F-4D97-AF65-F5344CB8AC3E}">
        <p14:creationId xmlns:p14="http://schemas.microsoft.com/office/powerpoint/2010/main" val="551642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700471" y="2632106"/>
            <a:ext cx="7366475" cy="1200329"/>
          </a:xfrm>
          <a:prstGeom prst="rect">
            <a:avLst/>
          </a:prstGeom>
          <a:noFill/>
        </p:spPr>
        <p:txBody>
          <a:bodyPr wrap="square" rtlCol="0">
            <a:spAutoFit/>
          </a:bodyPr>
          <a:lstStyle/>
          <a:p>
            <a:r>
              <a:rPr lang="tr-TR" sz="7200" dirty="0" smtClean="0">
                <a:latin typeface="Batang" panose="02030600000101010101" pitchFamily="18" charset="-127"/>
                <a:ea typeface="Batang" panose="02030600000101010101" pitchFamily="18" charset="-127"/>
              </a:rPr>
              <a:t>Şifre Sıfırlama</a:t>
            </a:r>
            <a:endParaRPr lang="tr-TR" sz="72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511540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68" y="888763"/>
            <a:ext cx="10938617" cy="4802736"/>
          </a:xfrm>
          <a:prstGeom prst="rect">
            <a:avLst/>
          </a:prstGeom>
        </p:spPr>
      </p:pic>
    </p:spTree>
    <p:extLst>
      <p:ext uri="{BB962C8B-B14F-4D97-AF65-F5344CB8AC3E}">
        <p14:creationId xmlns:p14="http://schemas.microsoft.com/office/powerpoint/2010/main" val="266964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200" y="955609"/>
            <a:ext cx="11152264" cy="5009572"/>
          </a:xfrm>
          <a:prstGeom prst="rect">
            <a:avLst/>
          </a:prstGeom>
        </p:spPr>
      </p:pic>
    </p:spTree>
    <p:extLst>
      <p:ext uri="{BB962C8B-B14F-4D97-AF65-F5344CB8AC3E}">
        <p14:creationId xmlns:p14="http://schemas.microsoft.com/office/powerpoint/2010/main" val="878683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970116" y="656705"/>
            <a:ext cx="9145661" cy="5778277"/>
          </a:xfrm>
        </p:spPr>
        <p:txBody>
          <a:bodyPr>
            <a:normAutofit/>
          </a:bodyPr>
          <a:lstStyle/>
          <a:p>
            <a:pPr marL="0" indent="0">
              <a:buNone/>
            </a:pPr>
            <a:r>
              <a:rPr lang="tr-TR" sz="1800" b="1" dirty="0" err="1" smtClean="0"/>
              <a:t>Turnitin</a:t>
            </a:r>
            <a:r>
              <a:rPr lang="tr-TR" sz="1800" b="1" dirty="0" smtClean="0"/>
              <a:t> </a:t>
            </a:r>
            <a:r>
              <a:rPr lang="tr-TR" sz="1800" b="1" dirty="0"/>
              <a:t>belge analizini yaparken büyük </a:t>
            </a:r>
            <a:r>
              <a:rPr lang="tr-TR" sz="1800" b="1" dirty="0" err="1"/>
              <a:t>veritabanlarını</a:t>
            </a:r>
            <a:r>
              <a:rPr lang="tr-TR" sz="1800" b="1" dirty="0"/>
              <a:t> taramaktadır. </a:t>
            </a:r>
            <a:r>
              <a:rPr lang="tr-TR" sz="1800" b="1" dirty="0" smtClean="0"/>
              <a:t>Bunlar</a:t>
            </a:r>
            <a:r>
              <a:rPr lang="tr-TR" sz="1800" b="1" dirty="0"/>
              <a:t>;</a:t>
            </a:r>
            <a:endParaRPr lang="tr-TR" sz="1800" dirty="0"/>
          </a:p>
          <a:p>
            <a:pPr lvl="0"/>
            <a:r>
              <a:rPr lang="tr-TR" sz="1800" dirty="0"/>
              <a:t>337+ milyon öğrenci ödevi ve toplamda 620 milyondan fazla doküman</a:t>
            </a:r>
          </a:p>
          <a:p>
            <a:pPr lvl="0"/>
            <a:r>
              <a:rPr lang="tr-TR" sz="1800" dirty="0"/>
              <a:t>110,000+ dergi &amp; kitap ve toplamda 157 milyondan fazla yayın</a:t>
            </a:r>
          </a:p>
          <a:p>
            <a:pPr lvl="0"/>
            <a:r>
              <a:rPr lang="tr-TR" sz="1800" dirty="0"/>
              <a:t>62+ milyar güncel ve arşivlenmiş web sayfası</a:t>
            </a:r>
          </a:p>
          <a:p>
            <a:pPr lvl="0"/>
            <a:r>
              <a:rPr lang="tr-TR" sz="1800" dirty="0"/>
              <a:t>140 ülkede, 15.000’den fazla eğitim kurumunda,</a:t>
            </a:r>
          </a:p>
          <a:p>
            <a:pPr lvl="0"/>
            <a:r>
              <a:rPr lang="tr-TR" sz="1800" dirty="0"/>
              <a:t>30 milyondan fazla öğrenci,</a:t>
            </a:r>
          </a:p>
          <a:p>
            <a:pPr lvl="0"/>
            <a:r>
              <a:rPr lang="tr-TR" sz="1800" dirty="0"/>
              <a:t>1.6+ milyon aktif öğretmen </a:t>
            </a:r>
            <a:r>
              <a:rPr lang="tr-TR" sz="1800" dirty="0" err="1"/>
              <a:t>Turnitin</a:t>
            </a:r>
            <a:r>
              <a:rPr lang="tr-TR" sz="1800" dirty="0"/>
              <a:t> kullanmaktadır.</a:t>
            </a:r>
          </a:p>
          <a:p>
            <a:pPr marL="0" indent="0" algn="just">
              <a:buNone/>
            </a:pPr>
            <a:endParaRPr lang="tr-TR" sz="1800" dirty="0" smtClean="0">
              <a:solidFill>
                <a:schemeClr val="bg1"/>
              </a:solidFill>
            </a:endParaRPr>
          </a:p>
          <a:p>
            <a:pPr marL="0" indent="0" algn="just">
              <a:buNone/>
            </a:pPr>
            <a:endParaRPr lang="tr-TR" dirty="0">
              <a:solidFill>
                <a:schemeClr val="bg1"/>
              </a:solidFill>
            </a:endParaRPr>
          </a:p>
          <a:p>
            <a:pPr marL="0" indent="0" algn="just">
              <a:buNone/>
            </a:pPr>
            <a:endParaRPr lang="tr-TR" dirty="0" smtClean="0">
              <a:solidFill>
                <a:schemeClr val="bg1"/>
              </a:solidFill>
            </a:endParaRPr>
          </a:p>
          <a:p>
            <a:pPr marL="0" indent="0" algn="just">
              <a:buNone/>
            </a:pPr>
            <a:endParaRPr lang="tr-TR" dirty="0">
              <a:solidFill>
                <a:schemeClr val="bg1"/>
              </a:solidFill>
            </a:endParaRPr>
          </a:p>
          <a:p>
            <a:pPr marL="0" indent="0" algn="just">
              <a:buNone/>
            </a:pPr>
            <a:endParaRPr lang="tr-TR" dirty="0">
              <a:solidFill>
                <a:schemeClr val="bg1"/>
              </a:solidFill>
            </a:endParaRPr>
          </a:p>
          <a:p>
            <a:pPr marL="0" indent="0" algn="just">
              <a:buNone/>
            </a:pPr>
            <a:endParaRPr lang="tr-TR" dirty="0">
              <a:solidFill>
                <a:schemeClr val="bg1"/>
              </a:solidFill>
            </a:endParaRPr>
          </a:p>
        </p:txBody>
      </p:sp>
    </p:spTree>
    <p:extLst>
      <p:ext uri="{BB962C8B-B14F-4D97-AF65-F5344CB8AC3E}">
        <p14:creationId xmlns:p14="http://schemas.microsoft.com/office/powerpoint/2010/main" val="3682451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60" y="1183839"/>
            <a:ext cx="11144826" cy="4635846"/>
          </a:xfrm>
          <a:prstGeom prst="rect">
            <a:avLst/>
          </a:prstGeom>
        </p:spPr>
      </p:pic>
    </p:spTree>
    <p:extLst>
      <p:ext uri="{BB962C8B-B14F-4D97-AF65-F5344CB8AC3E}">
        <p14:creationId xmlns:p14="http://schemas.microsoft.com/office/powerpoint/2010/main" val="3640143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617" y="3409534"/>
            <a:ext cx="4217706" cy="2790975"/>
          </a:xfrm>
          <a:prstGeom prst="rect">
            <a:avLst/>
          </a:prstGeom>
        </p:spPr>
      </p:pic>
      <p:sp>
        <p:nvSpPr>
          <p:cNvPr id="4" name="Metin kutusu 3"/>
          <p:cNvSpPr txBox="1"/>
          <p:nvPr/>
        </p:nvSpPr>
        <p:spPr>
          <a:xfrm>
            <a:off x="2401368" y="854579"/>
            <a:ext cx="7298109" cy="2308324"/>
          </a:xfrm>
          <a:prstGeom prst="rect">
            <a:avLst/>
          </a:prstGeom>
          <a:noFill/>
        </p:spPr>
        <p:txBody>
          <a:bodyPr wrap="square" rtlCol="0">
            <a:spAutoFit/>
          </a:bodyPr>
          <a:lstStyle/>
          <a:p>
            <a:pPr algn="ctr"/>
            <a:r>
              <a:rPr lang="tr-TR" sz="7200" dirty="0" smtClean="0">
                <a:solidFill>
                  <a:schemeClr val="bg1"/>
                </a:solidFill>
                <a:latin typeface="Batang" panose="02030600000101010101" pitchFamily="18" charset="-127"/>
                <a:ea typeface="Batang" panose="02030600000101010101" pitchFamily="18" charset="-127"/>
              </a:rPr>
              <a:t>UYARI</a:t>
            </a:r>
          </a:p>
          <a:p>
            <a:pPr algn="ctr"/>
            <a:r>
              <a:rPr lang="tr-TR" dirty="0" smtClean="0">
                <a:solidFill>
                  <a:schemeClr val="bg1"/>
                </a:solidFill>
                <a:latin typeface="Batang" panose="02030600000101010101" pitchFamily="18" charset="-127"/>
                <a:ea typeface="Batang" panose="02030600000101010101" pitchFamily="18" charset="-127"/>
              </a:rPr>
              <a:t>Tez, Makale, Ödev ve benzeri çalışmalarınızı</a:t>
            </a:r>
          </a:p>
          <a:p>
            <a:pPr algn="ctr"/>
            <a:r>
              <a:rPr lang="tr-TR" dirty="0" err="1" smtClean="0">
                <a:solidFill>
                  <a:schemeClr val="bg1"/>
                </a:solidFill>
                <a:latin typeface="Batang" panose="02030600000101010101" pitchFamily="18" charset="-127"/>
                <a:ea typeface="Batang" panose="02030600000101010101" pitchFamily="18" charset="-127"/>
              </a:rPr>
              <a:t>Turnitin</a:t>
            </a:r>
            <a:r>
              <a:rPr lang="tr-TR" dirty="0" smtClean="0">
                <a:solidFill>
                  <a:schemeClr val="bg1"/>
                </a:solidFill>
                <a:latin typeface="Batang" panose="02030600000101010101" pitchFamily="18" charset="-127"/>
                <a:ea typeface="Batang" panose="02030600000101010101" pitchFamily="18" charset="-127"/>
              </a:rPr>
              <a:t>/ </a:t>
            </a:r>
            <a:r>
              <a:rPr lang="tr-TR" dirty="0" err="1" smtClean="0">
                <a:solidFill>
                  <a:schemeClr val="bg1"/>
                </a:solidFill>
                <a:latin typeface="Batang" panose="02030600000101010101" pitchFamily="18" charset="-127"/>
                <a:ea typeface="Batang" panose="02030600000101010101" pitchFamily="18" charset="-127"/>
              </a:rPr>
              <a:t>İthanticate</a:t>
            </a:r>
            <a:r>
              <a:rPr lang="tr-TR" dirty="0" smtClean="0">
                <a:solidFill>
                  <a:schemeClr val="bg1"/>
                </a:solidFill>
                <a:latin typeface="Batang" panose="02030600000101010101" pitchFamily="18" charset="-127"/>
                <a:ea typeface="Batang" panose="02030600000101010101" pitchFamily="18" charset="-127"/>
              </a:rPr>
              <a:t> İntihal Programlarına yüklemeden önce asla online ortamda paylaşmayınız.</a:t>
            </a:r>
          </a:p>
          <a:p>
            <a:pPr algn="ctr"/>
            <a:r>
              <a:rPr lang="tr-TR" dirty="0" smtClean="0">
                <a:solidFill>
                  <a:schemeClr val="bg1"/>
                </a:solidFill>
                <a:latin typeface="Batang" panose="02030600000101010101" pitchFamily="18" charset="-127"/>
                <a:ea typeface="Batang" panose="02030600000101010101" pitchFamily="18" charset="-127"/>
              </a:rPr>
              <a:t> </a:t>
            </a:r>
            <a:endParaRPr lang="tr-TR" dirty="0">
              <a:solidFill>
                <a:schemeClr val="bg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757607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312328" y="2121299"/>
            <a:ext cx="9905999" cy="3724024"/>
          </a:xfrm>
        </p:spPr>
        <p:txBody>
          <a:bodyPr>
            <a:normAutofit fontScale="70000" lnSpcReduction="20000"/>
          </a:bodyPr>
          <a:lstStyle/>
          <a:p>
            <a:pPr marL="0" indent="0">
              <a:buNone/>
            </a:pPr>
            <a:r>
              <a:rPr lang="tr-TR" sz="2600" dirty="0" err="1" smtClean="0">
                <a:solidFill>
                  <a:schemeClr val="bg1"/>
                </a:solidFill>
              </a:rPr>
              <a:t>iThenticate</a:t>
            </a:r>
            <a:r>
              <a:rPr lang="tr-TR" sz="2600" dirty="0" smtClean="0">
                <a:solidFill>
                  <a:schemeClr val="bg1"/>
                </a:solidFill>
              </a:rPr>
              <a:t> aboneliği için her hangi bir aktivasyon işlemi yapılmamakta olup, doktora </a:t>
            </a:r>
            <a:r>
              <a:rPr lang="tr-TR" sz="2600" dirty="0">
                <a:solidFill>
                  <a:schemeClr val="bg1"/>
                </a:solidFill>
              </a:rPr>
              <a:t>ve üzeri düzeyindeki </a:t>
            </a:r>
            <a:r>
              <a:rPr lang="tr-TR" sz="2600" dirty="0" smtClean="0">
                <a:solidFill>
                  <a:schemeClr val="bg1"/>
                </a:solidFill>
              </a:rPr>
              <a:t>kullanıcılar için intihal yetkilisi tarafından sisteme manuel olarak kayıt yapılmaktadır. </a:t>
            </a:r>
          </a:p>
          <a:p>
            <a:pPr marL="0" indent="0">
              <a:buNone/>
            </a:pPr>
            <a:r>
              <a:rPr lang="tr-TR" sz="2000" b="1" i="1" dirty="0" smtClean="0"/>
              <a:t>    ÖNEMLİ </a:t>
            </a:r>
            <a:r>
              <a:rPr lang="tr-TR" sz="2000" b="1" i="1" dirty="0"/>
              <a:t>NOT:</a:t>
            </a:r>
            <a:endParaRPr lang="tr-TR" sz="2000" dirty="0"/>
          </a:p>
          <a:p>
            <a:pPr lvl="0"/>
            <a:r>
              <a:rPr lang="en-US" sz="2000" i="1" u="sng" dirty="0" err="1"/>
              <a:t>iThenticate</a:t>
            </a:r>
            <a:r>
              <a:rPr lang="tr-TR" sz="2000" dirty="0"/>
              <a:t>, sadece doktora ve üzeri düzeyindeki kullanıcıların kendi </a:t>
            </a:r>
            <a:r>
              <a:rPr lang="tr-TR" sz="2000" i="1" dirty="0"/>
              <a:t>makale</a:t>
            </a:r>
            <a:r>
              <a:rPr lang="tr-TR" sz="2000" dirty="0"/>
              <a:t>lerini tarayabilmesi amacıyla hizmet vermektedir. Araştırma görevlisi, doktora öğrencisi veya lisans öğrencilerinin ilgili programı kullanması ve program üzerinde tez, öğrenci ödevi, proje vb. gibi makale dışı taramaların yapılması lisansa aykırıdır. Bu tarz kullanımı tespit edilen kullanıcıların hesapları kapatılacaktır.</a:t>
            </a:r>
          </a:p>
          <a:p>
            <a:pPr lvl="0"/>
            <a:r>
              <a:rPr lang="tr-TR" sz="2000" dirty="0"/>
              <a:t>İTHENTİCATE PROGRAMI İLE MAKALE, TURNİTİN PROGRAMI İLE TEZ, ÖĞRENCİ ÖDEVİ, PROJE VB. GİBİ MAKALE DIŞI TARAMALARIN YAPILMASI GEREKTİĞİNİ UNUTMAYINIZ</a:t>
            </a:r>
            <a:r>
              <a:rPr lang="tr-TR" sz="2000" dirty="0" smtClean="0"/>
              <a:t>.</a:t>
            </a:r>
          </a:p>
          <a:p>
            <a:pPr marL="0" lvl="0" indent="0">
              <a:buNone/>
            </a:pPr>
            <a:r>
              <a:rPr lang="tr-TR" sz="2000" dirty="0"/>
              <a:t> </a:t>
            </a:r>
            <a:r>
              <a:rPr lang="tr-TR" sz="2000" dirty="0" smtClean="0"/>
              <a:t>   </a:t>
            </a:r>
          </a:p>
          <a:p>
            <a:pPr marL="0" lvl="0" indent="0">
              <a:buNone/>
            </a:pPr>
            <a:r>
              <a:rPr lang="tr-TR" sz="2000" dirty="0"/>
              <a:t> </a:t>
            </a:r>
            <a:r>
              <a:rPr lang="tr-TR" sz="2000" dirty="0" smtClean="0"/>
              <a:t>   </a:t>
            </a:r>
            <a:r>
              <a:rPr lang="tr-TR" sz="2000" b="1" dirty="0" smtClean="0">
                <a:solidFill>
                  <a:schemeClr val="bg1"/>
                </a:solidFill>
              </a:rPr>
              <a:t>Bilgi için;</a:t>
            </a:r>
            <a:r>
              <a:rPr lang="tr-TR" sz="2000" dirty="0" smtClean="0">
                <a:solidFill>
                  <a:schemeClr val="bg1"/>
                </a:solidFill>
              </a:rPr>
              <a:t> </a:t>
            </a:r>
            <a:r>
              <a:rPr lang="tr-TR" sz="2000" dirty="0" smtClean="0"/>
              <a:t>KSBÜ Lisansüstü Eğitim Enstitüsü Müdürlüğü</a:t>
            </a:r>
          </a:p>
          <a:p>
            <a:pPr marL="0" lvl="0" indent="0">
              <a:buNone/>
            </a:pPr>
            <a:r>
              <a:rPr lang="tr-TR" sz="2000" dirty="0" smtClean="0"/>
              <a:t>                   Bilgisayar İşletmeni Hakan CEYLAN / 13 57</a:t>
            </a:r>
          </a:p>
          <a:p>
            <a:pPr lvl="0"/>
            <a:endParaRPr lang="tr-TR" sz="2000" dirty="0" smtClean="0"/>
          </a:p>
          <a:p>
            <a:pPr lvl="0"/>
            <a:endParaRPr lang="tr-TR" sz="2000" dirty="0">
              <a:solidFill>
                <a:schemeClr val="bg1"/>
              </a:solidFill>
            </a:endParaRPr>
          </a:p>
          <a:p>
            <a:pPr lvl="0"/>
            <a:endParaRPr lang="tr-TR" sz="2000" dirty="0">
              <a:solidFill>
                <a:schemeClr val="bg1"/>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013" y="545775"/>
            <a:ext cx="6883089" cy="1190568"/>
          </a:xfrm>
          <a:prstGeom prst="rect">
            <a:avLst/>
          </a:prstGeom>
        </p:spPr>
      </p:pic>
    </p:spTree>
    <p:extLst>
      <p:ext uri="{BB962C8B-B14F-4D97-AF65-F5344CB8AC3E}">
        <p14:creationId xmlns:p14="http://schemas.microsoft.com/office/powerpoint/2010/main" val="299459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209778" y="130129"/>
            <a:ext cx="9905999" cy="6304853"/>
          </a:xfrm>
        </p:spPr>
        <p:txBody>
          <a:bodyPr>
            <a:normAutofit/>
          </a:bodyPr>
          <a:lstStyle/>
          <a:p>
            <a:pPr marL="0" indent="0" algn="just">
              <a:buNone/>
            </a:pPr>
            <a:endParaRPr lang="tr-TR" sz="1800" dirty="0" smtClean="0">
              <a:solidFill>
                <a:schemeClr val="bg1"/>
              </a:solidFill>
            </a:endParaRPr>
          </a:p>
          <a:p>
            <a:pPr marL="0" indent="0" algn="just">
              <a:buNone/>
            </a:pPr>
            <a:r>
              <a:rPr lang="tr-TR" sz="1800" dirty="0" smtClean="0">
                <a:solidFill>
                  <a:schemeClr val="bg1"/>
                </a:solidFill>
              </a:rPr>
              <a:t>Bu </a:t>
            </a:r>
            <a:r>
              <a:rPr lang="tr-TR" sz="1800" dirty="0">
                <a:solidFill>
                  <a:schemeClr val="bg1"/>
                </a:solidFill>
              </a:rPr>
              <a:t>bağlamda; Üniversitemiz ile </a:t>
            </a:r>
            <a:r>
              <a:rPr lang="tr-TR" sz="1800" dirty="0" err="1">
                <a:solidFill>
                  <a:schemeClr val="bg1"/>
                </a:solidFill>
              </a:rPr>
              <a:t>TUBİTAK'a</a:t>
            </a:r>
            <a:r>
              <a:rPr lang="tr-TR" sz="1800" dirty="0">
                <a:solidFill>
                  <a:schemeClr val="bg1"/>
                </a:solidFill>
              </a:rPr>
              <a:t> bağlı  </a:t>
            </a:r>
            <a:r>
              <a:rPr lang="tr-TR" sz="1800" dirty="0" err="1">
                <a:solidFill>
                  <a:schemeClr val="bg1"/>
                </a:solidFill>
              </a:rPr>
              <a:t>TechKnowledge</a:t>
            </a:r>
            <a:r>
              <a:rPr lang="tr-TR" sz="1800" dirty="0">
                <a:solidFill>
                  <a:schemeClr val="bg1"/>
                </a:solidFill>
              </a:rPr>
              <a:t> firması arasında yapılan protokol çerçevesinde; </a:t>
            </a:r>
            <a:r>
              <a:rPr lang="tr-TR" sz="1800" dirty="0" err="1">
                <a:solidFill>
                  <a:schemeClr val="bg1"/>
                </a:solidFill>
              </a:rPr>
              <a:t>Turnitin</a:t>
            </a:r>
            <a:r>
              <a:rPr lang="tr-TR" sz="1800" dirty="0">
                <a:solidFill>
                  <a:schemeClr val="bg1"/>
                </a:solidFill>
              </a:rPr>
              <a:t> ve  </a:t>
            </a:r>
            <a:r>
              <a:rPr lang="tr-TR" sz="1800" dirty="0" err="1">
                <a:solidFill>
                  <a:schemeClr val="bg1"/>
                </a:solidFill>
              </a:rPr>
              <a:t>iThenticate</a:t>
            </a:r>
            <a:r>
              <a:rPr lang="tr-TR" sz="1800" dirty="0">
                <a:solidFill>
                  <a:schemeClr val="bg1"/>
                </a:solidFill>
              </a:rPr>
              <a:t> Programlarını kullanarak danışmanlığını yaptığınız öğrencilerin Makale, Tez ve Ödev gibi çalışmalarını </a:t>
            </a:r>
            <a:r>
              <a:rPr lang="tr-TR" sz="1800" i="1" dirty="0">
                <a:solidFill>
                  <a:schemeClr val="bg1"/>
                </a:solidFill>
              </a:rPr>
              <a:t>(</a:t>
            </a:r>
            <a:r>
              <a:rPr lang="tr-TR" sz="1800" i="1" u="sng" dirty="0">
                <a:solidFill>
                  <a:schemeClr val="bg1"/>
                </a:solidFill>
                <a:hlinkClick r:id="rId2"/>
              </a:rPr>
              <a:t>http://www.ithenticate.com</a:t>
            </a:r>
            <a:r>
              <a:rPr lang="tr-TR" sz="1800" i="1" dirty="0">
                <a:solidFill>
                  <a:schemeClr val="bg1"/>
                </a:solidFill>
              </a:rPr>
              <a:t>  </a:t>
            </a:r>
            <a:r>
              <a:rPr lang="tr-TR" sz="1800" i="1" u="sng" dirty="0">
                <a:solidFill>
                  <a:schemeClr val="bg1"/>
                </a:solidFill>
                <a:hlinkClick r:id="rId3"/>
              </a:rPr>
              <a:t>https://www.turnitin.com/</a:t>
            </a:r>
            <a:r>
              <a:rPr lang="tr-TR" sz="1800" i="1" dirty="0">
                <a:solidFill>
                  <a:schemeClr val="bg1"/>
                </a:solidFill>
              </a:rPr>
              <a:t>)</a:t>
            </a:r>
            <a:r>
              <a:rPr lang="tr-TR" sz="1800" dirty="0">
                <a:solidFill>
                  <a:schemeClr val="bg1"/>
                </a:solidFill>
              </a:rPr>
              <a:t> ilgili sayfalara yükleyebilir ve intihal oranlarına ait raporu görüntüleyebilirsiniz</a:t>
            </a:r>
            <a:r>
              <a:rPr lang="tr-TR" sz="1800" dirty="0" smtClean="0">
                <a:solidFill>
                  <a:schemeClr val="bg1"/>
                </a:solidFill>
              </a:rPr>
              <a:t>.</a:t>
            </a:r>
          </a:p>
          <a:p>
            <a:pPr marL="0" indent="0">
              <a:buNone/>
            </a:pPr>
            <a:endParaRPr lang="tr-TR" sz="1800" b="1" i="1" dirty="0" smtClean="0">
              <a:solidFill>
                <a:schemeClr val="bg1"/>
              </a:solidFill>
            </a:endParaRPr>
          </a:p>
          <a:p>
            <a:pPr marL="0" indent="0">
              <a:buNone/>
            </a:pPr>
            <a:r>
              <a:rPr lang="tr-TR" sz="1800" b="1" i="1" dirty="0" smtClean="0"/>
              <a:t>   ÖNEMLİ </a:t>
            </a:r>
            <a:r>
              <a:rPr lang="tr-TR" sz="1800" b="1" i="1" dirty="0"/>
              <a:t>NOT:</a:t>
            </a:r>
            <a:endParaRPr lang="tr-TR" sz="1800" dirty="0"/>
          </a:p>
          <a:p>
            <a:pPr lvl="0"/>
            <a:r>
              <a:rPr lang="en-US" sz="1800" i="1" u="sng" dirty="0" err="1"/>
              <a:t>iThenticate</a:t>
            </a:r>
            <a:r>
              <a:rPr lang="tr-TR" sz="1800" dirty="0"/>
              <a:t>, sadece doktora ve üzeri düzeyindeki kullanıcıların kendi </a:t>
            </a:r>
            <a:r>
              <a:rPr lang="tr-TR" sz="1800" i="1" dirty="0"/>
              <a:t>makale</a:t>
            </a:r>
            <a:r>
              <a:rPr lang="tr-TR" sz="1800" dirty="0"/>
              <a:t>lerini tarayabilmesi amacıyla hizmet vermektedir. Araştırma görevlisi, doktora öğrencisi veya lisans öğrencilerinin ilgili programı kullanması ve program üzerinde tez, öğrenci ödevi, proje vb. gibi makale dışı taramaların yapılması lisansa aykırıdır. Bu tarz kullanımı tespit edilen kullanıcıların hesapları </a:t>
            </a:r>
            <a:r>
              <a:rPr lang="tr-TR" sz="1800" dirty="0" smtClean="0"/>
              <a:t>kapatılacaktır.</a:t>
            </a:r>
          </a:p>
          <a:p>
            <a:pPr lvl="0"/>
            <a:r>
              <a:rPr lang="tr-TR" sz="1800" dirty="0" smtClean="0"/>
              <a:t>İTHENTİCATE PROGRAMI İLE MAKALE, TURNİTİN PROGRAMI İLE TEZ, ÖĞRENCİ ÖDEVİ, PROJE VB. GİBİ MAKALE DIŞI TARAMALARIN YAPILMASI GEREKTİĞİNİ UNUTMAYINIZ. </a:t>
            </a:r>
            <a:endParaRPr lang="tr-TR" sz="1800" dirty="0"/>
          </a:p>
        </p:txBody>
      </p:sp>
    </p:spTree>
    <p:extLst>
      <p:ext uri="{BB962C8B-B14F-4D97-AF65-F5344CB8AC3E}">
        <p14:creationId xmlns:p14="http://schemas.microsoft.com/office/powerpoint/2010/main" val="200732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9687" y="1676920"/>
            <a:ext cx="8026542" cy="3541712"/>
          </a:xfrm>
        </p:spPr>
      </p:pic>
    </p:spTree>
    <p:extLst>
      <p:ext uri="{BB962C8B-B14F-4D97-AF65-F5344CB8AC3E}">
        <p14:creationId xmlns:p14="http://schemas.microsoft.com/office/powerpoint/2010/main" val="1185387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29" y="513566"/>
            <a:ext cx="10146082" cy="5488083"/>
          </a:xfrm>
          <a:prstGeom prst="rect">
            <a:avLst/>
          </a:prstGeom>
        </p:spPr>
      </p:pic>
    </p:spTree>
    <p:extLst>
      <p:ext uri="{BB962C8B-B14F-4D97-AF65-F5344CB8AC3E}">
        <p14:creationId xmlns:p14="http://schemas.microsoft.com/office/powerpoint/2010/main" val="1837668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077" y="513566"/>
            <a:ext cx="10083452" cy="5488083"/>
          </a:xfrm>
          <a:prstGeom prst="rect">
            <a:avLst/>
          </a:prstGeom>
        </p:spPr>
      </p:pic>
    </p:spTree>
    <p:extLst>
      <p:ext uri="{BB962C8B-B14F-4D97-AF65-F5344CB8AC3E}">
        <p14:creationId xmlns:p14="http://schemas.microsoft.com/office/powerpoint/2010/main" val="653458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077" y="485438"/>
            <a:ext cx="10058400" cy="5474449"/>
          </a:xfrm>
          <a:prstGeom prst="rect">
            <a:avLst/>
          </a:prstGeom>
        </p:spPr>
      </p:pic>
    </p:spTree>
    <p:extLst>
      <p:ext uri="{BB962C8B-B14F-4D97-AF65-F5344CB8AC3E}">
        <p14:creationId xmlns:p14="http://schemas.microsoft.com/office/powerpoint/2010/main" val="868520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603" y="513566"/>
            <a:ext cx="10058400" cy="5488083"/>
          </a:xfrm>
          <a:prstGeom prst="rect">
            <a:avLst/>
          </a:prstGeom>
        </p:spPr>
      </p:pic>
    </p:spTree>
    <p:extLst>
      <p:ext uri="{BB962C8B-B14F-4D97-AF65-F5344CB8AC3E}">
        <p14:creationId xmlns:p14="http://schemas.microsoft.com/office/powerpoint/2010/main" val="568341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077" y="495505"/>
            <a:ext cx="10058400" cy="5141207"/>
          </a:xfrm>
          <a:prstGeom prst="rect">
            <a:avLst/>
          </a:prstGeom>
        </p:spPr>
      </p:pic>
    </p:spTree>
    <p:extLst>
      <p:ext uri="{BB962C8B-B14F-4D97-AF65-F5344CB8AC3E}">
        <p14:creationId xmlns:p14="http://schemas.microsoft.com/office/powerpoint/2010/main" val="34772254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TM04033919[[fn=Devre]]</Template>
  <TotalTime>147</TotalTime>
  <Words>321</Words>
  <Application>Microsoft Office PowerPoint</Application>
  <PresentationFormat>Geniş ekran</PresentationFormat>
  <Paragraphs>44</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Batang</vt:lpstr>
      <vt:lpstr>Trebuchet MS</vt:lpstr>
      <vt:lpstr>Tw Cen MT</vt:lpstr>
      <vt:lpstr>Devre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dc:creator>
  <cp:lastModifiedBy>Hakan CEYLANN</cp:lastModifiedBy>
  <cp:revision>23</cp:revision>
  <dcterms:created xsi:type="dcterms:W3CDTF">2019-05-01T19:34:51Z</dcterms:created>
  <dcterms:modified xsi:type="dcterms:W3CDTF">2024-09-23T11:39:09Z</dcterms:modified>
</cp:coreProperties>
</file>